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31"/>
  </p:notesMasterIdLst>
  <p:sldIdLst>
    <p:sldId id="353" r:id="rId2"/>
    <p:sldId id="377" r:id="rId3"/>
    <p:sldId id="378" r:id="rId4"/>
    <p:sldId id="400" r:id="rId5"/>
    <p:sldId id="401" r:id="rId6"/>
    <p:sldId id="379" r:id="rId7"/>
    <p:sldId id="383" r:id="rId8"/>
    <p:sldId id="399" r:id="rId9"/>
    <p:sldId id="384" r:id="rId10"/>
    <p:sldId id="385" r:id="rId11"/>
    <p:sldId id="386" r:id="rId12"/>
    <p:sldId id="389" r:id="rId13"/>
    <p:sldId id="388" r:id="rId14"/>
    <p:sldId id="387" r:id="rId15"/>
    <p:sldId id="382" r:id="rId16"/>
    <p:sldId id="391" r:id="rId17"/>
    <p:sldId id="390" r:id="rId18"/>
    <p:sldId id="381" r:id="rId19"/>
    <p:sldId id="394" r:id="rId20"/>
    <p:sldId id="395" r:id="rId21"/>
    <p:sldId id="393" r:id="rId22"/>
    <p:sldId id="396" r:id="rId23"/>
    <p:sldId id="392" r:id="rId24"/>
    <p:sldId id="404" r:id="rId25"/>
    <p:sldId id="397" r:id="rId26"/>
    <p:sldId id="398" r:id="rId27"/>
    <p:sldId id="402" r:id="rId28"/>
    <p:sldId id="403" r:id="rId29"/>
    <p:sldId id="25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1972B9"/>
    <a:srgbClr val="2196F3"/>
    <a:srgbClr val="0097A7"/>
    <a:srgbClr val="FFA826"/>
    <a:srgbClr val="00BBD2"/>
    <a:srgbClr val="FAFAFA"/>
    <a:srgbClr val="7A0000"/>
    <a:srgbClr val="D60000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95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F9EF8-799D-419F-A55D-F2845F1F645B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C4E1-619E-420E-BD8F-90726E6C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17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062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143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337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650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875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83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194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594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043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3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B45F-2E7D-4827-BB52-612D7C046DCC}" type="datetimeFigureOut">
              <a:rPr lang="fa-IR" smtClean="0"/>
              <a:t>08/11/1444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8786-22A7-481A-97F2-650BD737D4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71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718" y="0"/>
            <a:ext cx="12205718" cy="6858000"/>
          </a:xfrm>
          <a:prstGeom prst="rect">
            <a:avLst/>
          </a:prstGeom>
          <a:solidFill>
            <a:srgbClr val="2196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dirty="0">
              <a:cs typeface="B Roy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730767"/>
            <a:ext cx="12205718" cy="1312224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karamoozi.iut.ac.ir</a:t>
            </a:r>
            <a:endParaRPr lang="fa-IR" sz="3600" dirty="0">
              <a:cs typeface="B Roy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914" y="1498178"/>
            <a:ext cx="11813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7200" dirty="0">
                <a:solidFill>
                  <a:schemeClr val="bg1"/>
                </a:solidFill>
                <a:cs typeface="B Roya" panose="00000400000000000000" pitchFamily="2" charset="-78"/>
              </a:rPr>
              <a:t>سامانه کارآموزی</a:t>
            </a:r>
            <a:br>
              <a:rPr lang="en-US" sz="7200" dirty="0">
                <a:solidFill>
                  <a:schemeClr val="bg1"/>
                </a:solidFill>
                <a:cs typeface="B Roya" panose="00000400000000000000" pitchFamily="2" charset="-78"/>
              </a:rPr>
            </a:br>
            <a:r>
              <a:rPr lang="fa-IR" sz="7200" dirty="0">
                <a:solidFill>
                  <a:schemeClr val="bg1"/>
                </a:solidFill>
                <a:cs typeface="B Roya" panose="00000400000000000000" pitchFamily="2" charset="-78"/>
              </a:rPr>
              <a:t>دانشگاه صنعتی اصفهان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453" y="3856745"/>
            <a:ext cx="11485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Roya" panose="00000400000000000000" pitchFamily="2" charset="-78"/>
              </a:rPr>
              <a:t>اردیبهشت 1402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35" y="269453"/>
            <a:ext cx="39147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شرکت پذیرنده کارآموز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3074" name="Picture 2" descr="C:\Users\DMR\Downloads\Video\کارآموزی-1402\پرزنت سامانه\شرکت\پروفایل شرک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166"/>
            <a:ext cx="12185371" cy="56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8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شرکت پذیرنده کارآموز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360" y="1232983"/>
            <a:ext cx="11520080" cy="55525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شرکت پس از ورود به سامانه و تغییر رمز عبور و تکمیل پروفایل خود در سامانه، اقدام به اعلام فرصت‌های کارآموزی خود متناسب با رشته و تعداد ظرفیت خود می‌کند.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97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شرکت پذیرنده کارآموز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4098" name="Picture 2" descr="C:\Users\DMR\Downloads\Video\کارآموزی-1402\پرزنت سامانه\شرکت\اعلام فرصت کارآموز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" y="1191492"/>
            <a:ext cx="12181872" cy="56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0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شرکت پذیرنده کارآموز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48" y="1232983"/>
            <a:ext cx="11887200" cy="55525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انتخاب دانشجو و تایید کارشناس دانشکده و صدور معرفی‌نامه، شرکت می‌تواند درخواست‌های ارسال شده را ببیند.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81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شرکت پذیرنده کارآموز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5122" name="Picture 2" descr="C:\Users\DMR\Downloads\Video\کارآموزی-1402\پرزنت سامانه\شرکت\لیست درخواست‌های تکمیل شد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330"/>
            <a:ext cx="12192000" cy="56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9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ارتباط با صنعت و جامعه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641" y="1232983"/>
            <a:ext cx="11849950" cy="5552598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بارگذاری فرصت‌های کارآموزی توسط شرکت، مدیریت ارتباط با صنعت اقدام به تایید فرصت‌های کارآموزی بارگذاری شده می‌کند.</a:t>
            </a:r>
            <a:b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پس از این تایید فرصت‌های اعلام‌شده در اختیار کارشناس پژوهشی دانشکده قرار می‌گیرد.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9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ارتباط با صنعت و جامعه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6146" name="Picture 2" descr="C:\Users\DMR\Downloads\Video\کارآموزی-1402\پرزنت سامانه\مدیریت ارتباط با صنعت (ادمین)\مدیریت فرصت‌ه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770"/>
            <a:ext cx="12191999" cy="56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0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 پژوهشی دانشکده</a:t>
            </a:r>
            <a:endParaRPr lang="fa-I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032" y="1219247"/>
            <a:ext cx="11651168" cy="55989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آنکه فرصت‌های کارآموزی توسط شرکت بارگذاری و توسط مدیریت ارتباط با صنعت تایید شد، کارشناس پژوهشی دانشکده نیز  اقدام به تایید آن‌ها می‌کند که در نتیجه‌ی آن، فرصت‌ها در اختیار دانشجویان متقاضی گذراندن کارآموزی قرار می‌گیرد.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71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دانشجو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86" y="1191490"/>
            <a:ext cx="11631292" cy="56665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در ابتدا دانشجو بر اساس زمان‌بندی اعلام شده (1 خرداد) بایستی در پیشخوان سامانه گلستان صرفاً درخواست خود را مبنی بر گذراندن کارآموزی ارائه کند.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81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دانشجو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86" y="1191490"/>
            <a:ext cx="11631292" cy="56665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آن دانشجو با ورود به سامانه کارآموزی، کلیه فرصت‌های کارآموزی که توسط کارشناس پژوهشی دانشکده تایید شده است را می‌بیند و مجاز است حداکثر سه فرصت از فرصت‌های تایید شده را انتخاب کند.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81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فعالیت‌های پیش‌بینی شده در سامانه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E19F7-8E87-42C1-A6B0-7D60CD54CA0D}"/>
              </a:ext>
            </a:extLst>
          </p:cNvPr>
          <p:cNvSpPr/>
          <p:nvPr/>
        </p:nvSpPr>
        <p:spPr>
          <a:xfrm>
            <a:off x="757383" y="1609865"/>
            <a:ext cx="10631053" cy="342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0855" y="1368276"/>
            <a:ext cx="11566466" cy="50133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کارآموزی،</a:t>
            </a:r>
          </a:p>
          <a:p>
            <a:pPr marL="571500" indent="-5715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کارورزی،</a:t>
            </a:r>
          </a:p>
          <a:p>
            <a:pPr marL="571500" indent="-5715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رصد اشتغال و شبکه دانش‌آموختگان،</a:t>
            </a:r>
          </a:p>
          <a:p>
            <a:pPr marL="571500" indent="-5715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دوره های مهارت افزایی و</a:t>
            </a:r>
          </a:p>
          <a:p>
            <a:pPr marL="571500" indent="-5715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اعطای گواهی‌های صلاحیت حرفه‌ای</a:t>
            </a:r>
          </a:p>
        </p:txBody>
      </p:sp>
    </p:spTree>
    <p:extLst>
      <p:ext uri="{BB962C8B-B14F-4D97-AF65-F5344CB8AC3E}">
        <p14:creationId xmlns:p14="http://schemas.microsoft.com/office/powerpoint/2010/main" val="56553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دانشجو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7170" name="Picture 2" descr="C:\Users\DMR\Downloads\Video\کارآموزی-1402\پرزنت سامانه\دانشجو\درخواست کارآموز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116"/>
            <a:ext cx="12192000" cy="55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3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کارشناس پژوهشی دانشکده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86" y="1191490"/>
            <a:ext cx="11631292" cy="56665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بارگذاری درخواست‌های دانشجو، کارشناس پژوهشی دانشکده بر اساس معیارهای دانشکده اقدام به تایید یکی از درخواست‌های دانشجو کرده و ضمن تخصیص استاد کارآموزی، بازه زمانی کارآموزی را نیز تایید می‌نماید. (بازه زمانی کارآموزی به صورت پیش‌فرض از 15 تیرماه تا 15 شهریورماه لحاظ شده است.)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73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کارشناس پژوهشی دانشکده</a:t>
            </a:r>
          </a:p>
        </p:txBody>
      </p:sp>
      <p:pic>
        <p:nvPicPr>
          <p:cNvPr id="8194" name="Picture 2" descr="C:\Users\DMR\Downloads\Video\کارآموزی-1402\پرزنت سامانه\کارشناس پژوهشی\لیست درخواست‌ه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479"/>
            <a:ext cx="12192000" cy="56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0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استاد کارآموزی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6516" y="1220621"/>
            <a:ext cx="11889709" cy="56373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استاد کارآموزی پس از تخصیص دانشجو، می‌تواند لیست درخواست‌های تایید شده برای خود را ببیند.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129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استاد کارآموزی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13314" name="Picture 2" descr="C:\Users\DMR\Downloads\Video\کارآموزی-1402\پرزنت سامانه\استاد کارآموز\لیست درخواست‌ه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8565"/>
            <a:ext cx="12192001" cy="565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46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ارتباط با صنعت و جامعه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86" y="1191490"/>
            <a:ext cx="11631292" cy="56665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برای آن دسته از شرکت‌هایی که در سامانه کارآموزی وجود ندارند (شرکت‌های جدید)، لازم است اطلاعات اولیه‌ای شامل نام شرکت، حوزه فعالیت، شماره همراه نماینده شرکت، شماره فاکس و نشانی شرکت از طریق دانشکده به مدیریت ارتباط با صنعت اعلام گردد تا پس از ایجاد کاربری برای آن شرکت و اعلام نام کاربری و رمز عبور به شرکت، روند بارگذاری فرصت‌های کارآموزی و تایید آن‌ها انجام شود.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994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ارتباط با صنعت و جامعه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9218" name="Picture 2" descr="C:\Users\DMR\Downloads\Video\کارآموزی-1402\پرزنت سامانه\مدیریت ارتباط با صنعت (ادمین)\مدیریت شرکت‌ه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931"/>
            <a:ext cx="12192000" cy="56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6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ارتباط با صنعت و جامعه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86" y="1191490"/>
            <a:ext cx="11631292" cy="56665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در نهایت و پس از تایید درخواست کارآموزی توسط معاون پژوهشی دانشکده، لینک دانلود معرفی‌نامه با امضای مدیر ارتباط با صنعت و جامعه دانشگاه ایجاد می‌گردد که دانشجو می‌تواند آن را دانلود و به شرکت پذیرنده کارآموز ارائه نماید.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221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ارتباط با صنعت و جامعه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86" y="1191490"/>
            <a:ext cx="11631292" cy="56665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آن اطلاعات کارآموزی در قالب یک فایل اکسل با فیلدهای شماره دانشجو، کد پرسنلیِ استاد کارآموزی، مکان کارآموزی و بازه زمانی (شروع و خاتمه) کارآموزی از سامانه کارآموزی استخراج و جهت بارگذاری در سامانه گلستان به اداره کل امور آموزشی دانشگاه ارسال می‌گردد.</a:t>
            </a:r>
          </a:p>
          <a:p>
            <a:pPr>
              <a:lnSpc>
                <a:spcPct val="150000"/>
              </a:lnSpc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پس از آن معاون آموزشی دانشکده در سامانه گلستان اقدام به تایید کارآموزی می‌کند و بدین‌صورت درس کارآموزی در سامانه گلستان در پروفایل دانشجو و استاد کارآموزی ثبت می‌گردد.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0434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CF62D-3981-49CB-B33F-9139E584D102}"/>
              </a:ext>
            </a:extLst>
          </p:cNvPr>
          <p:cNvSpPr/>
          <p:nvPr/>
        </p:nvSpPr>
        <p:spPr>
          <a:xfrm>
            <a:off x="0" y="419807"/>
            <a:ext cx="12205718" cy="748593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karamoozi.iut.ac.ir</a:t>
            </a:r>
            <a:endParaRPr lang="fa-IR" sz="4000" dirty="0">
              <a:cs typeface="B Roy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AD3E1-CACE-4A58-A81C-9AEE777B3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2" t="27475" r="6212" b="17038"/>
          <a:stretch/>
        </p:blipFill>
        <p:spPr>
          <a:xfrm>
            <a:off x="764241" y="2253673"/>
            <a:ext cx="10677236" cy="3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ارکان سامانه کارآموزی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1586" y="1368275"/>
            <a:ext cx="11725492" cy="52710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مدیریت ارتباط با صنعت و جامعه (ادمین)</a:t>
            </a:r>
          </a:p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 شرکت پذیرنده کارآموز</a:t>
            </a:r>
          </a:p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کارشناس پژوهشی دانشکده</a:t>
            </a:r>
          </a:p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دانشجو</a:t>
            </a:r>
          </a:p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استاد</a:t>
            </a:r>
          </a:p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Roya" panose="00000400000000000000" pitchFamily="2" charset="-78"/>
              </a:rPr>
              <a:t>معاون پژوهشی</a:t>
            </a:r>
          </a:p>
        </p:txBody>
      </p:sp>
    </p:spTree>
    <p:extLst>
      <p:ext uri="{BB962C8B-B14F-4D97-AF65-F5344CB8AC3E}">
        <p14:creationId xmlns:p14="http://schemas.microsoft.com/office/powerpoint/2010/main" val="202445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زمان‌ها در فرآیند کارآموزی (مدل قدیمی از سامانه گلستان)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11266" name="Picture 2" descr="C:\Users\DMR\Downloads\Video\کارآموزی-1402\پرزنت سامانه\Karamoozi-Old-14020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490"/>
            <a:ext cx="12192000" cy="56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7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زمان‌ها در فرآیند کارآموزی (مدل جدید در سامانه کارآموزی)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12290" name="Picture 2" descr="C:\Users\DMR\Downloads\Video\کارآموزی-1402\پرزنت سامانه\Karamoozi-New-14020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491"/>
            <a:ext cx="12192000" cy="56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ارکان سامانه کارآموزی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343" y="1268885"/>
            <a:ext cx="11725490" cy="21899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در ابتدا در این سامانه برای شرکت‌های پذیرنده کارآموزی که در سال 1401 با دانشگاه همکاری داشته‌‍‌اند، یک نام کاربری منحصر بفرد و یک رمز عبور موقت ایجاد شده است.</a:t>
            </a:r>
          </a:p>
        </p:txBody>
      </p:sp>
      <p:pic>
        <p:nvPicPr>
          <p:cNvPr id="1026" name="Picture 2" descr="C:\Users\DMR\Downloads\Video\کارآموزی-1402\پرزنت سامانه\صفحه ورود شرک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58808"/>
            <a:ext cx="12192000" cy="33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8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ارکان سامانه کارآموزی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491" y="1209252"/>
            <a:ext cx="11526706" cy="17526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سایر ارکان سامانه جهت ورود به سامانه از طریق احراز هویت مرکزی اقدام خواهند نمود.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 descr="C:\Users\DMR\Downloads\Video\کارآموزی-1402\پرزنت سامانه\صفحه ورود دانشگاهیا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61861"/>
            <a:ext cx="12192000" cy="38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7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ارکان سامانه کارآموزی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10242" name="Picture 2" descr="C:\Users\DMR\Downloads\Video\کارآموزی-1402\پرزنت سامانه\مدیریت ارتباط با صنعت (ادمین)\صفحه اصل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369"/>
            <a:ext cx="12192000" cy="56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6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9D3AC-A235-449B-A7C4-CDF181D1EE6B}"/>
              </a:ext>
            </a:extLst>
          </p:cNvPr>
          <p:cNvSpPr/>
          <p:nvPr/>
        </p:nvSpPr>
        <p:spPr>
          <a:xfrm>
            <a:off x="0" y="495300"/>
            <a:ext cx="12192001" cy="696191"/>
          </a:xfrm>
          <a:prstGeom prst="rect">
            <a:avLst/>
          </a:prstGeom>
          <a:solidFill>
            <a:srgbClr val="19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شرکت پذیرنده کارآموز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246" y="1308598"/>
            <a:ext cx="11327928" cy="5231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* شرکت موظف است در اولین ورود به سامانه، نسبت به تغییر رمز عبور و نیز تکمیل پروفایل کاربری اقدام نماید.</a:t>
            </a:r>
          </a:p>
        </p:txBody>
      </p:sp>
    </p:spTree>
    <p:extLst>
      <p:ext uri="{BB962C8B-B14F-4D97-AF65-F5344CB8AC3E}">
        <p14:creationId xmlns:p14="http://schemas.microsoft.com/office/powerpoint/2010/main" val="199555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15657</TotalTime>
  <Words>713</Words>
  <Application>Microsoft Office PowerPoint</Application>
  <PresentationFormat>Widescreen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Naseri</cp:lastModifiedBy>
  <cp:revision>156</cp:revision>
  <dcterms:created xsi:type="dcterms:W3CDTF">2014-09-12T15:56:13Z</dcterms:created>
  <dcterms:modified xsi:type="dcterms:W3CDTF">2023-05-27T06:33:41Z</dcterms:modified>
</cp:coreProperties>
</file>